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00" r:id="rId2"/>
    <p:sldId id="276" r:id="rId3"/>
    <p:sldId id="265" r:id="rId4"/>
    <p:sldId id="279" r:id="rId5"/>
    <p:sldId id="293" r:id="rId6"/>
    <p:sldId id="297" r:id="rId7"/>
    <p:sldId id="287" r:id="rId8"/>
    <p:sldId id="298" r:id="rId9"/>
    <p:sldId id="299" r:id="rId10"/>
    <p:sldId id="302" r:id="rId11"/>
    <p:sldId id="303" r:id="rId12"/>
    <p:sldId id="257" r:id="rId13"/>
    <p:sldId id="263" r:id="rId14"/>
    <p:sldId id="304" r:id="rId15"/>
    <p:sldId id="259" r:id="rId16"/>
    <p:sldId id="258" r:id="rId17"/>
    <p:sldId id="262" r:id="rId18"/>
    <p:sldId id="301" r:id="rId19"/>
    <p:sldId id="261" r:id="rId20"/>
    <p:sldId id="275" r:id="rId21"/>
    <p:sldId id="286" r:id="rId22"/>
    <p:sldId id="288" r:id="rId23"/>
    <p:sldId id="266" r:id="rId24"/>
    <p:sldId id="268" r:id="rId25"/>
    <p:sldId id="269" r:id="rId26"/>
    <p:sldId id="267" r:id="rId27"/>
    <p:sldId id="270" r:id="rId28"/>
    <p:sldId id="271" r:id="rId29"/>
    <p:sldId id="272" r:id="rId30"/>
    <p:sldId id="274" r:id="rId31"/>
    <p:sldId id="290" r:id="rId32"/>
    <p:sldId id="27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4483A-67C4-4D11-BD5F-9C5002525A7E}" type="doc">
      <dgm:prSet loTypeId="urn:microsoft.com/office/officeart/2005/8/layout/vList2" loCatId="list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5ACBF015-0D09-453D-9CF6-59D26A32304E}">
      <dgm:prSet/>
      <dgm:spPr>
        <a:solidFill>
          <a:srgbClr val="0070C0"/>
        </a:solidFill>
      </dgm:spPr>
      <dgm:t>
        <a:bodyPr/>
        <a:lstStyle/>
        <a:p>
          <a:pPr rtl="0"/>
          <a:r>
            <a:rPr lang="ru-RU" b="1" baseline="0" dirty="0" smtClean="0">
              <a:solidFill>
                <a:schemeClr val="bg1"/>
              </a:solidFill>
            </a:rPr>
            <a:t>Общедоступный Интернет-сервис</a:t>
          </a:r>
        </a:p>
        <a:p>
          <a:pPr rtl="0"/>
          <a:r>
            <a:rPr lang="ru-RU" b="1" baseline="0" dirty="0" smtClean="0">
              <a:solidFill>
                <a:schemeClr val="bg1"/>
              </a:solidFill>
            </a:rPr>
            <a:t>Бесплатный для пациентов.</a:t>
          </a:r>
        </a:p>
        <a:p>
          <a:pPr rtl="0"/>
          <a:r>
            <a:rPr lang="ru-RU" b="1" baseline="0" dirty="0" smtClean="0">
              <a:solidFill>
                <a:schemeClr val="bg1"/>
              </a:solidFill>
            </a:rPr>
            <a:t>Доступен прямо сейчас из любой точки мира</a:t>
          </a:r>
          <a:endParaRPr lang="ru-RU" b="1" baseline="0" dirty="0">
            <a:solidFill>
              <a:schemeClr val="bg1"/>
            </a:solidFill>
          </a:endParaRPr>
        </a:p>
      </dgm:t>
    </dgm:pt>
    <dgm:pt modelId="{3C3CB7E3-5980-4E29-91FF-AC8F08AE91BD}" type="parTrans" cxnId="{7C820439-09E3-4B96-BCDF-71BF0CF788EB}">
      <dgm:prSet/>
      <dgm:spPr/>
      <dgm:t>
        <a:bodyPr/>
        <a:lstStyle/>
        <a:p>
          <a:endParaRPr lang="ru-RU"/>
        </a:p>
      </dgm:t>
    </dgm:pt>
    <dgm:pt modelId="{BDFA3D60-D6E3-4396-8E4E-8B3CBD349BC5}" type="sibTrans" cxnId="{7C820439-09E3-4B96-BCDF-71BF0CF788EB}">
      <dgm:prSet/>
      <dgm:spPr/>
      <dgm:t>
        <a:bodyPr/>
        <a:lstStyle/>
        <a:p>
          <a:endParaRPr lang="ru-RU"/>
        </a:p>
      </dgm:t>
    </dgm:pt>
    <dgm:pt modelId="{68C4A9CF-B548-434C-846D-D0CFF2742FA2}">
      <dgm:prSet/>
      <dgm:spPr>
        <a:solidFill>
          <a:srgbClr val="00B0F0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Инициатива создания ПЭМК исходит от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 пользователя (пациента) и состоит в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 добровольной регистрации на сайте. </a:t>
          </a:r>
          <a:endParaRPr lang="en-US" b="1" dirty="0">
            <a:solidFill>
              <a:schemeClr val="tx1"/>
            </a:solidFill>
          </a:endParaRPr>
        </a:p>
      </dgm:t>
    </dgm:pt>
    <dgm:pt modelId="{0DBF7455-1026-4F9A-B1F6-AFF875DF309F}" type="parTrans" cxnId="{D3A08954-448A-45BA-B19D-FFE93F3F73FF}">
      <dgm:prSet/>
      <dgm:spPr/>
      <dgm:t>
        <a:bodyPr/>
        <a:lstStyle/>
        <a:p>
          <a:endParaRPr lang="ru-RU"/>
        </a:p>
      </dgm:t>
    </dgm:pt>
    <dgm:pt modelId="{7EB9EC65-F329-4D9A-AC46-B618D31D4010}" type="sibTrans" cxnId="{D3A08954-448A-45BA-B19D-FFE93F3F73FF}">
      <dgm:prSet/>
      <dgm:spPr/>
      <dgm:t>
        <a:bodyPr/>
        <a:lstStyle/>
        <a:p>
          <a:endParaRPr lang="ru-RU"/>
        </a:p>
      </dgm:t>
    </dgm:pt>
    <dgm:pt modelId="{F4F76211-2F34-413C-9CE4-4AB5EFE58CB3}" type="pres">
      <dgm:prSet presAssocID="{2B64483A-67C4-4D11-BD5F-9C5002525A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081526-D9D6-4E59-8670-9ED14A9216DB}" type="pres">
      <dgm:prSet presAssocID="{5ACBF015-0D09-453D-9CF6-59D26A32304E}" presName="parentText" presStyleLbl="node1" presStyleIdx="0" presStyleCnt="2" custLinFactNeighborX="-613" custLinFactNeighborY="317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53CD4-C8BC-4512-AA28-67A80DCF48FC}" type="pres">
      <dgm:prSet presAssocID="{BDFA3D60-D6E3-4396-8E4E-8B3CBD349BC5}" presName="spacer" presStyleCnt="0"/>
      <dgm:spPr/>
    </dgm:pt>
    <dgm:pt modelId="{9BA99207-AE02-4034-96AD-21A5E5909F93}" type="pres">
      <dgm:prSet presAssocID="{68C4A9CF-B548-434C-846D-D0CFF2742FA2}" presName="parentText" presStyleLbl="node1" presStyleIdx="1" presStyleCnt="2" custLinFactNeighborX="-613" custLinFactNeighborY="317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A08954-448A-45BA-B19D-FFE93F3F73FF}" srcId="{2B64483A-67C4-4D11-BD5F-9C5002525A7E}" destId="{68C4A9CF-B548-434C-846D-D0CFF2742FA2}" srcOrd="1" destOrd="0" parTransId="{0DBF7455-1026-4F9A-B1F6-AFF875DF309F}" sibTransId="{7EB9EC65-F329-4D9A-AC46-B618D31D4010}"/>
    <dgm:cxn modelId="{7C820439-09E3-4B96-BCDF-71BF0CF788EB}" srcId="{2B64483A-67C4-4D11-BD5F-9C5002525A7E}" destId="{5ACBF015-0D09-453D-9CF6-59D26A32304E}" srcOrd="0" destOrd="0" parTransId="{3C3CB7E3-5980-4E29-91FF-AC8F08AE91BD}" sibTransId="{BDFA3D60-D6E3-4396-8E4E-8B3CBD349BC5}"/>
    <dgm:cxn modelId="{38DD073B-00F8-A44D-B85A-A327E2A0098B}" type="presOf" srcId="{68C4A9CF-B548-434C-846D-D0CFF2742FA2}" destId="{9BA99207-AE02-4034-96AD-21A5E5909F93}" srcOrd="0" destOrd="0" presId="urn:microsoft.com/office/officeart/2005/8/layout/vList2"/>
    <dgm:cxn modelId="{295EB018-BC1D-6042-A170-1DBE0E7218DD}" type="presOf" srcId="{5ACBF015-0D09-453D-9CF6-59D26A32304E}" destId="{E1081526-D9D6-4E59-8670-9ED14A9216DB}" srcOrd="0" destOrd="0" presId="urn:microsoft.com/office/officeart/2005/8/layout/vList2"/>
    <dgm:cxn modelId="{B973801E-0EAC-BD4B-A167-FBC4B3829ECE}" type="presOf" srcId="{2B64483A-67C4-4D11-BD5F-9C5002525A7E}" destId="{F4F76211-2F34-413C-9CE4-4AB5EFE58CB3}" srcOrd="0" destOrd="0" presId="urn:microsoft.com/office/officeart/2005/8/layout/vList2"/>
    <dgm:cxn modelId="{465F1C92-5FEE-6943-B5CD-4166D940C862}" type="presParOf" srcId="{F4F76211-2F34-413C-9CE4-4AB5EFE58CB3}" destId="{E1081526-D9D6-4E59-8670-9ED14A9216DB}" srcOrd="0" destOrd="0" presId="urn:microsoft.com/office/officeart/2005/8/layout/vList2"/>
    <dgm:cxn modelId="{C95C37FC-1A16-7C41-84EE-274A5934FCD9}" type="presParOf" srcId="{F4F76211-2F34-413C-9CE4-4AB5EFE58CB3}" destId="{A6353CD4-C8BC-4512-AA28-67A80DCF48FC}" srcOrd="1" destOrd="0" presId="urn:microsoft.com/office/officeart/2005/8/layout/vList2"/>
    <dgm:cxn modelId="{6A116695-0564-4B43-9E4A-31090CC6FAA3}" type="presParOf" srcId="{F4F76211-2F34-413C-9CE4-4AB5EFE58CB3}" destId="{9BA99207-AE02-4034-96AD-21A5E5909F9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81526-D9D6-4E59-8670-9ED14A9216DB}">
      <dsp:nvSpPr>
        <dsp:cNvPr id="0" name=""/>
        <dsp:cNvSpPr/>
      </dsp:nvSpPr>
      <dsp:spPr>
        <a:xfrm>
          <a:off x="0" y="112078"/>
          <a:ext cx="8686800" cy="213408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baseline="0" dirty="0" smtClean="0">
              <a:solidFill>
                <a:schemeClr val="bg1"/>
              </a:solidFill>
            </a:rPr>
            <a:t>Общедоступный Интернет-сервис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baseline="0" dirty="0" smtClean="0">
              <a:solidFill>
                <a:schemeClr val="bg1"/>
              </a:solidFill>
            </a:rPr>
            <a:t>Бесплатный для пациентов.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baseline="0" dirty="0" smtClean="0">
              <a:solidFill>
                <a:schemeClr val="bg1"/>
              </a:solidFill>
            </a:rPr>
            <a:t>Доступен прямо сейчас из любой точки мира</a:t>
          </a:r>
          <a:endParaRPr lang="ru-RU" sz="3200" b="1" kern="1200" baseline="0" dirty="0">
            <a:solidFill>
              <a:schemeClr val="bg1"/>
            </a:solidFill>
          </a:endParaRPr>
        </a:p>
      </dsp:txBody>
      <dsp:txXfrm>
        <a:off x="104177" y="216255"/>
        <a:ext cx="8478446" cy="1925726"/>
      </dsp:txXfrm>
    </dsp:sp>
    <dsp:sp modelId="{9BA99207-AE02-4034-96AD-21A5E5909F93}">
      <dsp:nvSpPr>
        <dsp:cNvPr id="0" name=""/>
        <dsp:cNvSpPr/>
      </dsp:nvSpPr>
      <dsp:spPr>
        <a:xfrm>
          <a:off x="0" y="2338318"/>
          <a:ext cx="8686800" cy="213408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Инициатива создания ПЭМК исходит от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 пользователя (пациента) и состоит в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 добровольной регистрации на сайте. 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104177" y="2442495"/>
        <a:ext cx="8478446" cy="1925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5E109-9E18-3F49-B3DF-2518E2F62B46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9BE-666A-2640-B81E-E9A5EC9EB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jama.jamanetwork.com/article.aspx?articleid=1679401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A7709814-363F-B541-8B2E-7BCFA7A1C91E}" type="slidenum">
              <a:rPr lang="ru-RU" sz="1200" b="0">
                <a:solidFill>
                  <a:schemeClr val="tx1"/>
                </a:solidFill>
                <a:latin typeface="Times New Roman" charset="0"/>
              </a:rPr>
              <a:pPr/>
              <a:t>3</a:t>
            </a:fld>
            <a:endParaRPr lang="ru-RU" sz="1200" b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C57BA-887A-BA40-B314-9D84AA70CC4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76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6F142-E674-784D-8D39-D9EA35DDD6E4}" type="slidenum">
              <a:rPr lang="ru-RU"/>
              <a:pPr/>
              <a:t>7</a:t>
            </a:fld>
            <a:endParaRPr lang="ru-RU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latin typeface="Arial" charset="0"/>
                <a:hlinkClick r:id="rId3"/>
              </a:rPr>
              <a:t>Prevalence of a Healthy Lifestyle Among Individuals With Cardiovascular Disease in High-, Middle- and Low-Income Countries:The Prospective Urban Rural Epidemiology (PURE) Study</a:t>
            </a:r>
            <a:r>
              <a:rPr lang="ru-RU" dirty="0">
                <a:latin typeface="Arial" charset="0"/>
              </a:rPr>
              <a:t>  </a:t>
            </a:r>
            <a:r>
              <a:rPr lang="ru-RU" dirty="0" err="1">
                <a:latin typeface="Arial" charset="0"/>
              </a:rPr>
              <a:t>Koon</a:t>
            </a:r>
            <a:r>
              <a:rPr lang="ru-RU" dirty="0">
                <a:latin typeface="Arial" charset="0"/>
              </a:rPr>
              <a:t> </a:t>
            </a:r>
            <a:r>
              <a:rPr lang="ru-RU" dirty="0" err="1">
                <a:latin typeface="Arial" charset="0"/>
              </a:rPr>
              <a:t>Teo</a:t>
            </a:r>
            <a:r>
              <a:rPr lang="en-US" dirty="0">
                <a:latin typeface="Arial" charset="0"/>
              </a:rPr>
              <a:t> et al., JAMA, </a:t>
            </a:r>
            <a:r>
              <a:rPr lang="ru-RU" dirty="0" err="1">
                <a:solidFill>
                  <a:srgbClr val="333333"/>
                </a:solidFill>
                <a:latin typeface="Helvetica" charset="0"/>
              </a:rPr>
              <a:t>April</a:t>
            </a:r>
            <a:r>
              <a:rPr lang="ru-RU" dirty="0">
                <a:solidFill>
                  <a:srgbClr val="333333"/>
                </a:solidFill>
                <a:latin typeface="Helvetica" charset="0"/>
              </a:rPr>
              <a:t> 17, 2013, </a:t>
            </a:r>
            <a:r>
              <a:rPr lang="ru-RU" dirty="0" err="1">
                <a:solidFill>
                  <a:srgbClr val="333333"/>
                </a:solidFill>
                <a:latin typeface="Helvetica" charset="0"/>
              </a:rPr>
              <a:t>Vol</a:t>
            </a:r>
            <a:r>
              <a:rPr lang="ru-RU" dirty="0">
                <a:solidFill>
                  <a:srgbClr val="333333"/>
                </a:solidFill>
                <a:latin typeface="Helvetica" charset="0"/>
              </a:rPr>
              <a:t> 309, </a:t>
            </a:r>
            <a:r>
              <a:rPr lang="ru-RU" dirty="0" err="1">
                <a:solidFill>
                  <a:srgbClr val="333333"/>
                </a:solidFill>
                <a:latin typeface="Helvetica" charset="0"/>
              </a:rPr>
              <a:t>No</a:t>
            </a:r>
            <a:r>
              <a:rPr lang="ru-RU" dirty="0">
                <a:solidFill>
                  <a:srgbClr val="333333"/>
                </a:solidFill>
                <a:latin typeface="Helvetica" charset="0"/>
              </a:rPr>
              <a:t>. 15</a:t>
            </a:r>
            <a:r>
              <a:rPr lang="ru-RU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, p.</a:t>
            </a:r>
            <a:r>
              <a:rPr lang="ru-RU" dirty="0">
                <a:latin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Journal of Experimental Biology 214, 206-229</a:t>
            </a:r>
          </a:p>
          <a:p>
            <a:endParaRPr lang="en-US" dirty="0" smtClean="0"/>
          </a:p>
          <a:p>
            <a:r>
              <a:rPr lang="en-US" dirty="0" smtClean="0"/>
              <a:t>© 2011. </a:t>
            </a:r>
          </a:p>
          <a:p>
            <a:r>
              <a:rPr lang="en-US" dirty="0" smtClean="0"/>
              <a:t>Fig.3. (A,B)Partitioning of daily energy expenditure (DEE) when the</a:t>
            </a:r>
          </a:p>
          <a:p>
            <a:endParaRPr lang="en-US" dirty="0" smtClean="0"/>
          </a:p>
          <a:p>
            <a:r>
              <a:rPr lang="en-US" dirty="0" smtClean="0"/>
              <a:t>amount of voluntary exercise is extraordinarily high. For humans, this</a:t>
            </a:r>
          </a:p>
          <a:p>
            <a:endParaRPr lang="en-US" dirty="0" smtClean="0"/>
          </a:p>
          <a:p>
            <a:r>
              <a:rPr lang="en-US" dirty="0" smtClean="0"/>
              <a:t>occurs during the Tour de France cycling race (Saris et al., 1989) and for</a:t>
            </a:r>
          </a:p>
          <a:p>
            <a:endParaRPr lang="en-US" dirty="0" smtClean="0"/>
          </a:p>
          <a:p>
            <a:r>
              <a:rPr lang="en-US" dirty="0" smtClean="0"/>
              <a:t>mice it represents the High Runner lines housed with wheel access</a:t>
            </a:r>
          </a:p>
          <a:p>
            <a:endParaRPr lang="en-US" dirty="0" smtClean="0"/>
          </a:p>
          <a:p>
            <a:r>
              <a:rPr lang="en-US" dirty="0" smtClean="0"/>
              <a:t>(Swallow et al., 2001; </a:t>
            </a:r>
            <a:r>
              <a:rPr lang="en-US" dirty="0" err="1" smtClean="0"/>
              <a:t>Vaanholt</a:t>
            </a:r>
            <a:r>
              <a:rPr lang="en-US" dirty="0" smtClean="0"/>
              <a:t> et al., 2007a; </a:t>
            </a:r>
            <a:r>
              <a:rPr lang="en-US" dirty="0" err="1" smtClean="0"/>
              <a:t>Vaanholt</a:t>
            </a:r>
            <a:r>
              <a:rPr lang="en-US" dirty="0" smtClean="0"/>
              <a:t> et al., 2007b;</a:t>
            </a:r>
          </a:p>
          <a:p>
            <a:endParaRPr lang="en-US" dirty="0" smtClean="0"/>
          </a:p>
          <a:p>
            <a:r>
              <a:rPr lang="en-US" dirty="0" err="1" smtClean="0"/>
              <a:t>Rezende</a:t>
            </a:r>
            <a:r>
              <a:rPr lang="en-US" dirty="0" smtClean="0"/>
              <a:t> et al., 2009). For the mice, some of the heat produced during</a:t>
            </a:r>
          </a:p>
          <a:p>
            <a:endParaRPr lang="en-US" dirty="0" smtClean="0"/>
          </a:p>
          <a:p>
            <a:r>
              <a:rPr lang="en-US" dirty="0" smtClean="0"/>
              <a:t>wheel running is used for thermoregulation, thus reducing costs of</a:t>
            </a:r>
          </a:p>
          <a:p>
            <a:endParaRPr lang="en-US" dirty="0" smtClean="0"/>
          </a:p>
          <a:p>
            <a:r>
              <a:rPr lang="en-US" dirty="0" smtClean="0"/>
              <a:t>thermoregulation per se. SPA is still a substantial part of the energy budget</a:t>
            </a:r>
          </a:p>
          <a:p>
            <a:endParaRPr lang="en-US" dirty="0" smtClean="0"/>
          </a:p>
          <a:p>
            <a:r>
              <a:rPr lang="en-US" dirty="0" smtClean="0"/>
              <a:t>for mice (</a:t>
            </a:r>
            <a:r>
              <a:rPr lang="en-US" dirty="0" err="1" smtClean="0"/>
              <a:t>Rezende</a:t>
            </a:r>
            <a:r>
              <a:rPr lang="en-US" dirty="0" smtClean="0"/>
              <a:t> et al., 2009). SPA may also appreciable for these</a:t>
            </a:r>
          </a:p>
          <a:p>
            <a:endParaRPr lang="en-US" dirty="0" smtClean="0"/>
          </a:p>
          <a:p>
            <a:r>
              <a:rPr lang="en-US" dirty="0" smtClean="0"/>
              <a:t>human ultra-racers, but it has not been directly measured to our</a:t>
            </a:r>
          </a:p>
          <a:p>
            <a:endParaRPr lang="en-US" dirty="0" smtClean="0"/>
          </a:p>
          <a:p>
            <a:r>
              <a:rPr lang="en-US" dirty="0" smtClean="0"/>
              <a:t>knowledge. In general, larger-bodied mammals are predicted to expend a</a:t>
            </a:r>
          </a:p>
          <a:p>
            <a:endParaRPr lang="en-US" dirty="0" smtClean="0"/>
          </a:p>
          <a:p>
            <a:r>
              <a:rPr lang="en-US" dirty="0" smtClean="0"/>
              <a:t>larger fraction of their DEE on costs of locomotion, based on previous</a:t>
            </a:r>
          </a:p>
          <a:p>
            <a:endParaRPr lang="en-US" dirty="0" smtClean="0"/>
          </a:p>
          <a:p>
            <a:r>
              <a:rPr lang="en-US" dirty="0" err="1" smtClean="0"/>
              <a:t>allometric</a:t>
            </a:r>
            <a:r>
              <a:rPr lang="en-US" dirty="0" smtClean="0"/>
              <a:t> analyses (Garland, 1983; </a:t>
            </a:r>
            <a:r>
              <a:rPr lang="en-US" dirty="0" err="1" smtClean="0"/>
              <a:t>Goszczynski</a:t>
            </a:r>
            <a:r>
              <a:rPr lang="en-US" dirty="0" smtClean="0"/>
              <a:t>, 1986). For additional</a:t>
            </a:r>
          </a:p>
          <a:p>
            <a:endParaRPr lang="en-US" dirty="0" smtClean="0"/>
          </a:p>
          <a:p>
            <a:r>
              <a:rPr lang="en-US" dirty="0" smtClean="0"/>
              <a:t>literature sources, see Fig.2 legend.</a:t>
            </a:r>
          </a:p>
          <a:p>
            <a:endParaRPr lang="en-US" dirty="0" smtClean="0"/>
          </a:p>
          <a:p>
            <a:r>
              <a:rPr lang="en-US" dirty="0" smtClean="0"/>
              <a:t>The biological control of voluntary exercise, spontaneous physical activity and daily</a:t>
            </a:r>
          </a:p>
          <a:p>
            <a:endParaRPr lang="en-US" dirty="0" smtClean="0"/>
          </a:p>
          <a:p>
            <a:r>
              <a:rPr lang="en-US" dirty="0" smtClean="0"/>
              <a:t>energy expenditure in relation to obesity: human and rodent perspectives</a:t>
            </a:r>
          </a:p>
          <a:p>
            <a:endParaRPr lang="en-US" dirty="0" smtClean="0"/>
          </a:p>
          <a:p>
            <a:r>
              <a:rPr lang="en-US" dirty="0" smtClean="0"/>
              <a:t>Theodore Garland, Jr1 et al.,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E1129-7FE0-AD4E-AD48-257D32D9E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Fig.3. (A,B)Partitioning of daily energy expenditure (DEE) when the</a:t>
            </a:r>
          </a:p>
          <a:p>
            <a:endParaRPr lang="en-US" dirty="0" smtClean="0"/>
          </a:p>
          <a:p>
            <a:r>
              <a:rPr lang="en-US" dirty="0" smtClean="0"/>
              <a:t>amount of voluntary exercise is extraordinarily high. For humans, this</a:t>
            </a:r>
          </a:p>
          <a:p>
            <a:endParaRPr lang="en-US" dirty="0" smtClean="0"/>
          </a:p>
          <a:p>
            <a:r>
              <a:rPr lang="en-US" dirty="0" smtClean="0"/>
              <a:t>occurs during the Tour de France cycling race (Saris et al., 1989) and for</a:t>
            </a:r>
          </a:p>
          <a:p>
            <a:endParaRPr lang="en-US" dirty="0" smtClean="0"/>
          </a:p>
          <a:p>
            <a:r>
              <a:rPr lang="en-US" dirty="0" smtClean="0"/>
              <a:t>mice it represents the High Runner lines housed with wheel access</a:t>
            </a:r>
          </a:p>
          <a:p>
            <a:endParaRPr lang="en-US" dirty="0" smtClean="0"/>
          </a:p>
          <a:p>
            <a:r>
              <a:rPr lang="en-US" dirty="0" smtClean="0"/>
              <a:t>(Swallow et al., 2001; </a:t>
            </a:r>
            <a:r>
              <a:rPr lang="en-US" dirty="0" err="1" smtClean="0"/>
              <a:t>Vaanholt</a:t>
            </a:r>
            <a:r>
              <a:rPr lang="en-US" dirty="0" smtClean="0"/>
              <a:t> et al., 2007a; </a:t>
            </a:r>
            <a:r>
              <a:rPr lang="en-US" dirty="0" err="1" smtClean="0"/>
              <a:t>Vaanholt</a:t>
            </a:r>
            <a:r>
              <a:rPr lang="en-US" dirty="0" smtClean="0"/>
              <a:t> et al., 2007b;</a:t>
            </a:r>
          </a:p>
          <a:p>
            <a:endParaRPr lang="en-US" dirty="0" smtClean="0"/>
          </a:p>
          <a:p>
            <a:r>
              <a:rPr lang="en-US" dirty="0" err="1" smtClean="0"/>
              <a:t>Rezende</a:t>
            </a:r>
            <a:r>
              <a:rPr lang="en-US" dirty="0" smtClean="0"/>
              <a:t> et al., 2009). For the mice, some of the heat produced during</a:t>
            </a:r>
          </a:p>
          <a:p>
            <a:endParaRPr lang="en-US" dirty="0" smtClean="0"/>
          </a:p>
          <a:p>
            <a:r>
              <a:rPr lang="en-US" dirty="0" smtClean="0"/>
              <a:t>wheel running is used for thermoregulation, thus reducing costs of</a:t>
            </a:r>
          </a:p>
          <a:p>
            <a:endParaRPr lang="en-US" dirty="0" smtClean="0"/>
          </a:p>
          <a:p>
            <a:r>
              <a:rPr lang="en-US" dirty="0" smtClean="0"/>
              <a:t>thermoregulation per se. SPA is still a substantial part of the energy budget</a:t>
            </a:r>
          </a:p>
          <a:p>
            <a:endParaRPr lang="en-US" dirty="0" smtClean="0"/>
          </a:p>
          <a:p>
            <a:r>
              <a:rPr lang="en-US" dirty="0" smtClean="0"/>
              <a:t>for mice (</a:t>
            </a:r>
            <a:r>
              <a:rPr lang="en-US" dirty="0" err="1" smtClean="0"/>
              <a:t>Rezende</a:t>
            </a:r>
            <a:r>
              <a:rPr lang="en-US" dirty="0" smtClean="0"/>
              <a:t> et al., 2009). SPA may also appreciable for these</a:t>
            </a:r>
          </a:p>
          <a:p>
            <a:endParaRPr lang="en-US" dirty="0" smtClean="0"/>
          </a:p>
          <a:p>
            <a:r>
              <a:rPr lang="en-US" dirty="0" smtClean="0"/>
              <a:t>human ultra-racers, but it has not been directly measured to our</a:t>
            </a:r>
          </a:p>
          <a:p>
            <a:endParaRPr lang="en-US" dirty="0" smtClean="0"/>
          </a:p>
          <a:p>
            <a:r>
              <a:rPr lang="en-US" dirty="0" smtClean="0"/>
              <a:t>knowledge. In general, larger-bodied mammals are predicted to expend a</a:t>
            </a:r>
          </a:p>
          <a:p>
            <a:endParaRPr lang="en-US" dirty="0" smtClean="0"/>
          </a:p>
          <a:p>
            <a:r>
              <a:rPr lang="en-US" dirty="0" smtClean="0"/>
              <a:t>larger fraction of their DEE on costs of locomotion, based on previous</a:t>
            </a:r>
          </a:p>
          <a:p>
            <a:endParaRPr lang="en-US" dirty="0" smtClean="0"/>
          </a:p>
          <a:p>
            <a:r>
              <a:rPr lang="en-US" dirty="0" err="1" smtClean="0"/>
              <a:t>allometric</a:t>
            </a:r>
            <a:r>
              <a:rPr lang="en-US" dirty="0" smtClean="0"/>
              <a:t> analyses (Garland, 1983; </a:t>
            </a:r>
            <a:r>
              <a:rPr lang="en-US" dirty="0" err="1" smtClean="0"/>
              <a:t>Goszczynski</a:t>
            </a:r>
            <a:r>
              <a:rPr lang="en-US" dirty="0" smtClean="0"/>
              <a:t>, 1986). For additional</a:t>
            </a:r>
          </a:p>
          <a:p>
            <a:endParaRPr lang="en-US" dirty="0" smtClean="0"/>
          </a:p>
          <a:p>
            <a:r>
              <a:rPr lang="en-US" dirty="0" smtClean="0"/>
              <a:t>literature sources, see Fig.2 legend.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E1129-7FE0-AD4E-AD48-257D32D9E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Conclusions The results suggest that the use of a pedometer is associated with significant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 in physical activity and significant decreases in body mass index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blood pressure. Whether these changes are durable over the long term is undetermined.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JAMA. 2007;298(19):2296-2304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1AF2D-5918-004A-B850-43020B4448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7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2732B-924F-8443-9B69-D2F30764A30C}" type="slidenum">
              <a:rPr lang="ru-RU"/>
              <a:pPr/>
              <a:t>31</a:t>
            </a:fld>
            <a:endParaRPr lang="ru-RU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88F59-13D4-8B46-9126-8E92142F109E}" type="slidenum">
              <a:rPr lang="ru-RU"/>
              <a:pPr/>
              <a:t>32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8436" name="Rectangle 4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8A11B6-3A21-A448-9EBC-7F82A90A362D}" type="datetime1">
              <a:rPr lang="en-US" sz="1800">
                <a:latin typeface="Calibri" charset="0"/>
                <a:cs typeface="Arial" charset="0"/>
              </a:rPr>
              <a:pPr/>
              <a:t>08/04/14</a:t>
            </a:fld>
            <a:endParaRPr lang="en-US" sz="1800">
              <a:latin typeface="Calibri" charset="0"/>
              <a:cs typeface="Arial" charset="0"/>
            </a:endParaRPr>
          </a:p>
        </p:txBody>
      </p:sp>
      <p:sp>
        <p:nvSpPr>
          <p:cNvPr id="18437" name="Rectangle 5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800">
              <a:latin typeface="Calibri" pitchFamily="34" charset="0"/>
              <a:ea typeface="+mn-ea"/>
            </a:endParaRPr>
          </a:p>
        </p:txBody>
      </p:sp>
      <p:sp>
        <p:nvSpPr>
          <p:cNvPr id="18438" name="Rectangle 6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EAEC85-74EA-4941-9608-AD6DAC223E5F}" type="slidenum">
              <a:rPr lang="en-US" sz="1800">
                <a:latin typeface="Calibri" charset="0"/>
                <a:cs typeface="Arial" charset="0"/>
              </a:rPr>
              <a:pPr/>
              <a:t>32</a:t>
            </a:fld>
            <a:endParaRPr lang="en-US" sz="1800">
              <a:latin typeface="Calibri" charset="0"/>
              <a:cs typeface="Arial" charset="0"/>
            </a:endParaRPr>
          </a:p>
        </p:txBody>
      </p:sp>
      <p:sp>
        <p:nvSpPr>
          <p:cNvPr id="18439" name="Rectangle 7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800"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CEE146E-6D52-DC4E-B38F-520FE3054B42}" type="datetime1">
              <a:rPr lang="en-US" smtClean="0"/>
              <a:t>08/04/14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5D938E-E8E0-A940-AD11-5E6694BF1C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0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09A0E-BA0E-854F-8FDC-821CB074595A}" type="datetime1">
              <a:rPr lang="en-GB"/>
              <a:pPr>
                <a:defRPr/>
              </a:pPr>
              <a:t>08/04/14</a:t>
            </a:fld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Pekka Puska, Director General</a:t>
            </a: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7F91FF-206C-7442-ADFF-928BDA38115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027157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9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5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1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8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2225-D8DC-974E-8BC4-1826C035F1F8}" type="datetimeFigureOut">
              <a:rPr lang="en-US" smtClean="0"/>
              <a:t>08/04/14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36D14-8CE9-5B41-9953-CB2F36AB4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thl.fi/thl-client/pdfs/62210a96-5303-4142-9c49-80759fe9677a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os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1200" y="-338792"/>
            <a:ext cx="83185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srgbClr val="FFFF00"/>
                </a:solidFill>
              </a:rPr>
              <a:t>Инновационные </a:t>
            </a:r>
            <a:r>
              <a:rPr lang="en-US" sz="4000" dirty="0" err="1">
                <a:solidFill>
                  <a:srgbClr val="FFFF00"/>
                </a:solidFill>
              </a:rPr>
              <a:t>mHealth</a:t>
            </a:r>
            <a:r>
              <a:rPr lang="ru-RU" sz="4000" dirty="0">
                <a:solidFill>
                  <a:srgbClr val="FFFF00"/>
                </a:solidFill>
              </a:rPr>
              <a:t>-технологии и телемедицина в модернизации здравоохранения</a:t>
            </a:r>
            <a:r>
              <a:rPr lang="ru-RU" sz="4000" dirty="0" smtClean="0">
                <a:solidFill>
                  <a:srgbClr val="FFFF00"/>
                </a:solidFill>
              </a:rPr>
              <a:t>.</a:t>
            </a:r>
          </a:p>
          <a:p>
            <a:pPr lvl="0" algn="ctr"/>
            <a:endParaRPr lang="ru-RU" sz="4000" dirty="0">
              <a:solidFill>
                <a:srgbClr val="FFFF00"/>
              </a:solidFill>
            </a:endParaRPr>
          </a:p>
          <a:p>
            <a:pPr lvl="0" algn="ctr"/>
            <a:endParaRPr lang="ru-RU" sz="4000" dirty="0" smtClean="0">
              <a:solidFill>
                <a:srgbClr val="FFFF00"/>
              </a:solidFill>
            </a:endParaRPr>
          </a:p>
          <a:p>
            <a:pPr lvl="0" algn="ctr"/>
            <a:endParaRPr lang="ru-RU" sz="4000" dirty="0">
              <a:solidFill>
                <a:srgbClr val="FFFF00"/>
              </a:solidFill>
            </a:endParaRPr>
          </a:p>
          <a:p>
            <a:pPr lvl="0" algn="ctr"/>
            <a:endParaRPr lang="ru-RU" sz="4000" dirty="0" smtClean="0">
              <a:solidFill>
                <a:srgbClr val="FFFF00"/>
              </a:solidFill>
            </a:endParaRPr>
          </a:p>
          <a:p>
            <a:pPr lvl="0" algn="ctr"/>
            <a:endParaRPr lang="ru-RU" sz="4000" dirty="0">
              <a:solidFill>
                <a:srgbClr val="FFFF00"/>
              </a:solidFill>
            </a:endParaRPr>
          </a:p>
          <a:p>
            <a:pPr lvl="0" algn="ctr"/>
            <a:r>
              <a:rPr lang="ru-RU" sz="4000" dirty="0" smtClean="0">
                <a:solidFill>
                  <a:srgbClr val="FFFF00"/>
                </a:solidFill>
              </a:rPr>
              <a:t>Проф. Медведев О.С.</a:t>
            </a:r>
          </a:p>
          <a:p>
            <a:pPr lvl="0" algn="ctr"/>
            <a:r>
              <a:rPr lang="ru-RU" sz="4000" dirty="0" smtClean="0">
                <a:solidFill>
                  <a:srgbClr val="FFFF00"/>
                </a:solidFill>
              </a:rPr>
              <a:t>МГУ им. М.В. Ломоносова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6139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2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«Умные» ложка и вилка </a:t>
            </a:r>
            <a:r>
              <a:rPr lang="en-US" dirty="0" err="1" smtClean="0"/>
              <a:t>компании</a:t>
            </a:r>
            <a:r>
              <a:rPr lang="en-US" dirty="0" smtClean="0"/>
              <a:t> </a:t>
            </a:r>
            <a:r>
              <a:rPr lang="en-US" dirty="0" err="1" smtClean="0"/>
              <a:t>Hapilabs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apifork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7" b="-4047"/>
          <a:stretch>
            <a:fillRect/>
          </a:stretch>
        </p:blipFill>
        <p:spPr bwMode="auto">
          <a:xfrm>
            <a:off x="0" y="1176458"/>
            <a:ext cx="8833520" cy="5681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03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091" b="18091"/>
          <a:stretch>
            <a:fillRect/>
          </a:stretch>
        </p:blipFill>
        <p:spPr>
          <a:xfrm>
            <a:off x="18658" y="1176458"/>
            <a:ext cx="9000096" cy="49497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232"/>
            <a:ext cx="9144000" cy="58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0"/>
            <a:ext cx="778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4-01-10 18.38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32" r="-19132"/>
          <a:stretch>
            <a:fillRect/>
          </a:stretch>
        </p:blipFill>
        <p:spPr>
          <a:xfrm>
            <a:off x="457200" y="0"/>
            <a:ext cx="8229600" cy="6126163"/>
          </a:xfrm>
        </p:spPr>
      </p:pic>
      <p:sp>
        <p:nvSpPr>
          <p:cNvPr id="5" name="Rectangle 4"/>
          <p:cNvSpPr/>
          <p:nvPr/>
        </p:nvSpPr>
        <p:spPr>
          <a:xfrm>
            <a:off x="4407647" y="6126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Journal of Experimental Biology 2011, 214, 206-229</a:t>
            </a:r>
          </a:p>
        </p:txBody>
      </p:sp>
    </p:spTree>
    <p:extLst>
      <p:ext uri="{BB962C8B-B14F-4D97-AF65-F5344CB8AC3E}">
        <p14:creationId xmlns:p14="http://schemas.microsoft.com/office/powerpoint/2010/main" val="24460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 2014-01-10 18.4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2706" y="53755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Journal of Experimental Biology 2011,  214, 206-229</a:t>
            </a:r>
          </a:p>
        </p:txBody>
      </p:sp>
    </p:spTree>
    <p:extLst>
      <p:ext uri="{BB962C8B-B14F-4D97-AF65-F5344CB8AC3E}">
        <p14:creationId xmlns:p14="http://schemas.microsoft.com/office/powerpoint/2010/main" val="168987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4-01-10 18.35.47 (1)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2" r="-9902"/>
          <a:stretch>
            <a:fillRect/>
          </a:stretch>
        </p:blipFill>
        <p:spPr>
          <a:xfrm>
            <a:off x="457200" y="0"/>
            <a:ext cx="8229600" cy="6335059"/>
          </a:xfrm>
        </p:spPr>
      </p:pic>
      <p:sp>
        <p:nvSpPr>
          <p:cNvPr id="5" name="Rectangle 4"/>
          <p:cNvSpPr/>
          <p:nvPr/>
        </p:nvSpPr>
        <p:spPr>
          <a:xfrm>
            <a:off x="4691529" y="6254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Journal of Experimental Biology2011,  214, 206-229</a:t>
            </a:r>
          </a:p>
        </p:txBody>
      </p:sp>
    </p:spTree>
    <p:extLst>
      <p:ext uri="{BB962C8B-B14F-4D97-AF65-F5344CB8AC3E}">
        <p14:creationId xmlns:p14="http://schemas.microsoft.com/office/powerpoint/2010/main" val="412625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138" r="-8138"/>
          <a:stretch>
            <a:fillRect/>
          </a:stretch>
        </p:blipFill>
        <p:spPr>
          <a:xfrm>
            <a:off x="-660399" y="368300"/>
            <a:ext cx="10065333" cy="6324600"/>
          </a:xfrm>
        </p:spPr>
      </p:pic>
    </p:spTree>
    <p:extLst>
      <p:ext uri="{BB962C8B-B14F-4D97-AF65-F5344CB8AC3E}">
        <p14:creationId xmlns:p14="http://schemas.microsoft.com/office/powerpoint/2010/main" val="344530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4-01-10 18.28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7639"/>
          <a:stretch>
            <a:fillRect/>
          </a:stretch>
        </p:blipFill>
        <p:spPr>
          <a:xfrm>
            <a:off x="134471" y="134472"/>
            <a:ext cx="8884284" cy="5991692"/>
          </a:xfrm>
        </p:spPr>
      </p:pic>
      <p:sp>
        <p:nvSpPr>
          <p:cNvPr id="5" name="Rectangle 4"/>
          <p:cNvSpPr/>
          <p:nvPr/>
        </p:nvSpPr>
        <p:spPr>
          <a:xfrm>
            <a:off x="4446755" y="62097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Journal of Experimental Biology, 2011,  214, 206-229</a:t>
            </a:r>
          </a:p>
        </p:txBody>
      </p:sp>
    </p:spTree>
    <p:extLst>
      <p:ext uri="{BB962C8B-B14F-4D97-AF65-F5344CB8AC3E}">
        <p14:creationId xmlns:p14="http://schemas.microsoft.com/office/powerpoint/2010/main" val="407787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Олег\Мои документы\Conferences\2013\IP-CONFERENCE 3-4 oct 2013\Fig 15 AIPM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0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Олег\Мои документы\Conferences\2013\Яшина 23-04-2013\2012- заголовок стать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3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3-11-04 18.16.3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9" b="-9769"/>
          <a:stretch>
            <a:fillRect/>
          </a:stretch>
        </p:blipFill>
        <p:spPr>
          <a:xfrm>
            <a:off x="0" y="1934750"/>
            <a:ext cx="9144000" cy="4525963"/>
          </a:xfrm>
        </p:spPr>
      </p:pic>
      <p:pic>
        <p:nvPicPr>
          <p:cNvPr id="5" name="Picture 4" descr="Screenshot 2013-11-04 18.21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068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41742" y="6460713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JAMA. 2007;298(19):2296-2304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5FDD-1270-C84E-AE4D-DDE09C7713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02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3-11-04 18.26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56" b="-22456"/>
          <a:stretch>
            <a:fillRect/>
          </a:stretch>
        </p:blipFill>
        <p:spPr>
          <a:xfrm>
            <a:off x="0" y="2752844"/>
            <a:ext cx="9144000" cy="4525963"/>
          </a:xfrm>
        </p:spPr>
      </p:pic>
      <p:pic>
        <p:nvPicPr>
          <p:cNvPr id="5" name="Picture 4" descr="Screenshot 2013-11-04 18.31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52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4161" y="6488668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JAMA. 2007;298(19):2296-2304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5FDD-1270-C84E-AE4D-DDE09C7713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01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026" descr="C:\Documents and Settings\Олег\Мои документы\Conferences\2012\EFMI Conference-Moscow 18-21 -04\1Technogym mach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1027" descr="C:\Documents and Settings\Олег\Мои документы\Conferences\2012\FRUCT11\Wellnesskey TechnoG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53000"/>
            <a:ext cx="46482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Олег\Мои документы\Conferences\2013\Medicine for Sports 2013-04-10\Physical exerci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448301" y="1554163"/>
            <a:ext cx="38978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Мониторы</a:t>
            </a:r>
          </a:p>
          <a:p>
            <a:pPr algn="ctr"/>
            <a:r>
              <a:rPr lang="ru-RU" sz="4000" dirty="0"/>
              <a:t>физической </a:t>
            </a:r>
          </a:p>
          <a:p>
            <a:pPr algn="ctr"/>
            <a:r>
              <a:rPr lang="ru-RU" sz="4000" dirty="0"/>
              <a:t>а</a:t>
            </a:r>
            <a:r>
              <a:rPr lang="ru-RU" sz="4000" dirty="0" smtClean="0"/>
              <a:t>ктивности в</a:t>
            </a:r>
          </a:p>
          <a:p>
            <a:pPr algn="ctr"/>
            <a:r>
              <a:rPr lang="ru-RU" sz="4000" dirty="0"/>
              <a:t>ф</a:t>
            </a:r>
            <a:r>
              <a:rPr lang="ru-RU" sz="4000" dirty="0" smtClean="0"/>
              <a:t>орме браслета</a:t>
            </a:r>
            <a:endParaRPr lang="ru-RU" sz="4000" dirty="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562600" y="6096000"/>
            <a:ext cx="333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PC Mag, 2013, April 13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5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Олег\Мои документы\Conferences\2013\Medicine for Sports 2013-04-10\health devices at a g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875" y="179717"/>
            <a:ext cx="857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/>
                <a:cs typeface="Arial"/>
              </a:rPr>
              <a:t>Носимые мониторы физиологических параметров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683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лег\Мои документы\Conferences\2013\Krasnoyarsk -FMBA-2-3-08\MOVES program for iPh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34168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9248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/>
              <a:t>Бесплатная программа </a:t>
            </a:r>
            <a:r>
              <a:rPr lang="en-US" sz="2400"/>
              <a:t>Moves </a:t>
            </a:r>
            <a:r>
              <a:rPr lang="ru-RU" sz="2400"/>
              <a:t>для оценки уровня двигательной</a:t>
            </a:r>
          </a:p>
          <a:p>
            <a:pPr algn="ctr"/>
            <a:r>
              <a:rPr lang="ru-RU" sz="2400"/>
              <a:t>активности на смартфоне </a:t>
            </a:r>
            <a:r>
              <a:rPr lang="en-US" sz="2400"/>
              <a:t>iPhone</a:t>
            </a:r>
            <a:r>
              <a:rPr lang="ru-RU" sz="2400"/>
              <a:t> и на базе </a:t>
            </a:r>
            <a:r>
              <a:rPr lang="en-US" sz="2400"/>
              <a:t>Android OS</a:t>
            </a:r>
            <a:endParaRPr lang="ru-RU" sz="2400"/>
          </a:p>
        </p:txBody>
      </p:sp>
      <p:pic>
        <p:nvPicPr>
          <p:cNvPr id="8196" name="Picture 4" descr="C:\Documents and Settings\Олег\Мои документы\Conferences\2013\IP-CONFERENCE 3-4 oct 2013\Samsung photo m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5717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5867400" y="2743200"/>
            <a:ext cx="1066800" cy="990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4,344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steps</a:t>
            </a:r>
            <a:endParaRPr lang="ru-R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1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get the most powerful system on your w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372600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sensors that look for blood flow and m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7696200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16181" y="0"/>
            <a:ext cx="84037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Arial"/>
                <a:cs typeface="Arial"/>
              </a:rPr>
              <a:t>Часы фирмы </a:t>
            </a:r>
            <a:r>
              <a:rPr lang="en-US" sz="2800" dirty="0">
                <a:latin typeface="Arial"/>
                <a:cs typeface="Arial"/>
              </a:rPr>
              <a:t>Basis (</a:t>
            </a:r>
            <a:r>
              <a:rPr lang="ru-RU" sz="2800" dirty="0">
                <a:latin typeface="Arial"/>
                <a:cs typeface="Arial"/>
              </a:rPr>
              <a:t>США) для мониторинга ЧСС, </a:t>
            </a:r>
          </a:p>
          <a:p>
            <a:pPr algn="ctr"/>
            <a:r>
              <a:rPr lang="ru-RU" sz="2800" dirty="0">
                <a:latin typeface="Arial"/>
                <a:cs typeface="Arial"/>
              </a:rPr>
              <a:t>двигательной активности, потоотделения, </a:t>
            </a:r>
          </a:p>
          <a:p>
            <a:pPr algn="ctr"/>
            <a:r>
              <a:rPr lang="ru-RU" sz="2800" dirty="0">
                <a:latin typeface="Arial"/>
                <a:cs typeface="Arial"/>
              </a:rPr>
              <a:t>температуры кожи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7182" y="6065299"/>
            <a:ext cx="315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/>
                <a:cs typeface="Arial"/>
              </a:rPr>
              <a:t>www.mybasis.com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676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3-12-01 18.5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768"/>
            <a:ext cx="9144000" cy="4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1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3-12-01 18.48.22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484"/>
            <a:ext cx="9144000" cy="47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5EFABF51-B1B6-1D4A-9F6A-A9BA13009659}" type="slidenum">
              <a:rPr lang="ru-RU" sz="1400" b="0">
                <a:solidFill>
                  <a:schemeClr val="tx1"/>
                </a:solidFill>
                <a:latin typeface="Times New Roman" charset="0"/>
              </a:rPr>
              <a:pPr/>
              <a:t>3</a:t>
            </a:fld>
            <a:endParaRPr lang="ru-RU" sz="1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Times New Roman" charset="0"/>
            </a:endParaRPr>
          </a:p>
        </p:txBody>
      </p:sp>
      <p:pic>
        <p:nvPicPr>
          <p:cNvPr id="43011" name="Picture 4" descr="Lifestyle modificatio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113"/>
            <a:ext cx="9144000" cy="6899275"/>
          </a:xfrm>
          <a:noFill/>
        </p:spPr>
      </p:pic>
    </p:spTree>
    <p:extLst>
      <p:ext uri="{BB962C8B-B14F-4D97-AF65-F5344CB8AC3E}">
        <p14:creationId xmlns:p14="http://schemas.microsoft.com/office/powerpoint/2010/main" val="181179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Олег\Мои документы\Conferences\2011\Космос\Схема мониторинга-р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805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Олег\Мои документы\Conferences\2013\Med profilactic MMU 2-4-10\Images for ppt\Microlifes -SA 12-01,p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41826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Oval 3"/>
          <p:cNvSpPr>
            <a:spLocks noChangeArrowheads="1"/>
          </p:cNvSpPr>
          <p:nvPr/>
        </p:nvSpPr>
        <p:spPr bwMode="auto">
          <a:xfrm>
            <a:off x="800467" y="533399"/>
            <a:ext cx="1637933" cy="1611643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>
              <a:latin typeface="Times New Roman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12550" y="683880"/>
            <a:ext cx="18027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Физ</a:t>
            </a:r>
            <a:r>
              <a:rPr lang="ru-RU" dirty="0">
                <a:solidFill>
                  <a:schemeClr val="bg1"/>
                </a:solidFill>
              </a:rPr>
              <a:t> нагрузка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(первые 20 мин)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</a:rPr>
              <a:t>(последующие 40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</a:rPr>
              <a:t>Мин)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9335" name="Oval 7"/>
          <p:cNvSpPr>
            <a:spLocks noChangeArrowheads="1"/>
          </p:cNvSpPr>
          <p:nvPr/>
        </p:nvSpPr>
        <p:spPr bwMode="auto">
          <a:xfrm>
            <a:off x="2438400" y="702266"/>
            <a:ext cx="1525587" cy="144277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2486470" y="770789"/>
            <a:ext cx="152311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Фрукты 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овощи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(1,25 порции)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3733799" y="304799"/>
            <a:ext cx="1549281" cy="1488071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3853057" y="346320"/>
            <a:ext cx="143002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Алкоголь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(первые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10 </a:t>
            </a:r>
            <a:r>
              <a:rPr lang="ru-RU" dirty="0">
                <a:solidFill>
                  <a:schemeClr val="bg1"/>
                </a:solidFill>
              </a:rPr>
              <a:t>грамм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41590" y="2493167"/>
            <a:ext cx="1973009" cy="784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Добавление</a:t>
            </a:r>
          </a:p>
          <a:p>
            <a:pPr>
              <a:spcBef>
                <a:spcPct val="50000"/>
              </a:spcBef>
            </a:pPr>
            <a:r>
              <a:rPr lang="ru-RU" dirty="0" err="1" smtClean="0">
                <a:solidFill>
                  <a:schemeClr val="bg1"/>
                </a:solidFill>
              </a:rPr>
              <a:t>микрожизней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444500" cy="366713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800" b="1"/>
              <a:t>+5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2438400" y="3276600"/>
            <a:ext cx="1265238" cy="33655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Один день</a:t>
            </a:r>
          </a:p>
        </p:txBody>
      </p:sp>
      <p:sp>
        <p:nvSpPr>
          <p:cNvPr id="99346" name="Oval 18"/>
          <p:cNvSpPr>
            <a:spLocks noChangeArrowheads="1"/>
          </p:cNvSpPr>
          <p:nvPr/>
        </p:nvSpPr>
        <p:spPr bwMode="auto">
          <a:xfrm>
            <a:off x="4343400" y="4419600"/>
            <a:ext cx="1371600" cy="129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4267200" y="4572000"/>
            <a:ext cx="14779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</a:rPr>
              <a:t>Алкоголь</a:t>
            </a:r>
          </a:p>
          <a:p>
            <a:pPr algn="ctr"/>
            <a:r>
              <a:rPr lang="ru-RU" sz="1400">
                <a:solidFill>
                  <a:schemeClr val="bg1"/>
                </a:solidFill>
              </a:rPr>
              <a:t>(каждая порция</a:t>
            </a:r>
          </a:p>
          <a:p>
            <a:pPr algn="ctr"/>
            <a:r>
              <a:rPr lang="ru-RU" sz="1400">
                <a:solidFill>
                  <a:schemeClr val="bg1"/>
                </a:solidFill>
              </a:rPr>
              <a:t>после первой)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28600" y="4800600"/>
            <a:ext cx="1371600" cy="129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Oval 21"/>
          <p:cNvSpPr>
            <a:spLocks noChangeArrowheads="1"/>
          </p:cNvSpPr>
          <p:nvPr/>
        </p:nvSpPr>
        <p:spPr bwMode="auto">
          <a:xfrm>
            <a:off x="1232584" y="5410200"/>
            <a:ext cx="1510616" cy="1447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Oval 22"/>
          <p:cNvSpPr>
            <a:spLocks noChangeArrowheads="1"/>
          </p:cNvSpPr>
          <p:nvPr/>
        </p:nvSpPr>
        <p:spPr bwMode="auto">
          <a:xfrm>
            <a:off x="2514600" y="4648200"/>
            <a:ext cx="1371600" cy="129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Oval 23"/>
          <p:cNvSpPr>
            <a:spLocks noChangeArrowheads="1"/>
          </p:cNvSpPr>
          <p:nvPr/>
        </p:nvSpPr>
        <p:spPr bwMode="auto">
          <a:xfrm>
            <a:off x="3581400" y="5562600"/>
            <a:ext cx="1371600" cy="1295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5715000" y="3962400"/>
            <a:ext cx="534988" cy="3365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b="1"/>
              <a:t>-6,5</a:t>
            </a:r>
          </a:p>
        </p:txBody>
      </p:sp>
      <p:sp>
        <p:nvSpPr>
          <p:cNvPr id="99353" name="Text Box 25"/>
          <p:cNvSpPr txBox="1">
            <a:spLocks noChangeArrowheads="1"/>
          </p:cNvSpPr>
          <p:nvPr/>
        </p:nvSpPr>
        <p:spPr bwMode="auto">
          <a:xfrm>
            <a:off x="3733800" y="5791200"/>
            <a:ext cx="93027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Красное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Мясо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(85 грамм)</a:t>
            </a:r>
          </a:p>
          <a:p>
            <a:pPr algn="ctr"/>
            <a:r>
              <a:rPr lang="ru-RU" sz="1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2514600" y="4953000"/>
            <a:ext cx="130016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Курение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(шесть сигарет)</a:t>
            </a:r>
          </a:p>
          <a:p>
            <a:pPr algn="ctr"/>
            <a:r>
              <a:rPr lang="ru-RU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9355" name="Text Box 27"/>
          <p:cNvSpPr txBox="1">
            <a:spLocks noChangeArrowheads="1"/>
          </p:cNvSpPr>
          <p:nvPr/>
        </p:nvSpPr>
        <p:spPr bwMode="auto">
          <a:xfrm>
            <a:off x="1381125" y="5638800"/>
            <a:ext cx="13890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Сидение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(два часа без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физ.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ru-RU" dirty="0" err="1">
                <a:solidFill>
                  <a:schemeClr val="bg1"/>
                </a:solidFill>
              </a:rPr>
              <a:t>ктивности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228600" y="4700825"/>
            <a:ext cx="16002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Ожирение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(каждые 5 </a:t>
            </a:r>
            <a:r>
              <a:rPr lang="ru-RU" dirty="0" smtClean="0">
                <a:solidFill>
                  <a:schemeClr val="bg1"/>
                </a:solidFill>
              </a:rPr>
              <a:t>кг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превышения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веса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9357" name="Text Box 29"/>
          <p:cNvSpPr txBox="1">
            <a:spLocks noChangeArrowheads="1"/>
          </p:cNvSpPr>
          <p:nvPr/>
        </p:nvSpPr>
        <p:spPr bwMode="auto">
          <a:xfrm>
            <a:off x="252689" y="3514119"/>
            <a:ext cx="1633221" cy="646331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Потеря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</a:rPr>
              <a:t>микрожизней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9359" name="Text Box 31"/>
          <p:cNvSpPr txBox="1">
            <a:spLocks noChangeArrowheads="1"/>
          </p:cNvSpPr>
          <p:nvPr/>
        </p:nvSpPr>
        <p:spPr bwMode="auto">
          <a:xfrm>
            <a:off x="5029200" y="0"/>
            <a:ext cx="414503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Повышение приверженности</a:t>
            </a:r>
          </a:p>
          <a:p>
            <a:pPr algn="ctr"/>
            <a:r>
              <a:rPr lang="ru-RU" sz="2400" b="1" dirty="0"/>
              <a:t>здоровому образу жизни</a:t>
            </a:r>
          </a:p>
          <a:p>
            <a:pPr algn="ctr"/>
            <a:r>
              <a:rPr lang="ru-RU" sz="2400" b="1" dirty="0"/>
              <a:t>с  помощью теории</a:t>
            </a:r>
          </a:p>
          <a:p>
            <a:pPr algn="ctr"/>
            <a:endParaRPr lang="ru-RU" sz="1800" b="1" dirty="0"/>
          </a:p>
          <a:p>
            <a:pPr algn="ctr"/>
            <a:r>
              <a:rPr lang="ru-RU" sz="2400" b="1" dirty="0" err="1"/>
              <a:t>Микрожизней</a:t>
            </a:r>
            <a:r>
              <a:rPr lang="en-US" sz="2400" b="1" dirty="0"/>
              <a:t> = 30 </a:t>
            </a:r>
            <a:r>
              <a:rPr lang="ru-RU" sz="2400" b="1" dirty="0"/>
              <a:t>мин</a:t>
            </a:r>
          </a:p>
          <a:p>
            <a:pPr algn="ctr"/>
            <a:endParaRPr lang="ru-RU" sz="2400" b="1" dirty="0"/>
          </a:p>
          <a:p>
            <a:pPr algn="ctr"/>
            <a:r>
              <a:rPr lang="en-US" sz="1800" b="1" dirty="0"/>
              <a:t>      </a:t>
            </a:r>
            <a:r>
              <a:rPr lang="ru-RU" sz="1800" b="1" dirty="0"/>
              <a:t>Проф. </a:t>
            </a:r>
            <a:r>
              <a:rPr lang="en-US" sz="1800" b="1" dirty="0"/>
              <a:t>David </a:t>
            </a:r>
            <a:r>
              <a:rPr lang="en-US" sz="1800" b="1" dirty="0" err="1"/>
              <a:t>Spiegelhalter</a:t>
            </a:r>
            <a:r>
              <a:rPr lang="en-US" sz="1800" b="1" dirty="0"/>
              <a:t>,</a:t>
            </a:r>
          </a:p>
          <a:p>
            <a:pPr algn="ctr"/>
            <a:r>
              <a:rPr lang="en-US" sz="1800" b="1" dirty="0"/>
              <a:t>Cambridge University</a:t>
            </a:r>
          </a:p>
          <a:p>
            <a:pPr algn="ctr"/>
            <a:endParaRPr lang="ru-RU" sz="1800" b="1" dirty="0"/>
          </a:p>
          <a:p>
            <a:pPr algn="ctr"/>
            <a:endParaRPr lang="ru-RU" sz="1800" b="1" dirty="0"/>
          </a:p>
          <a:p>
            <a:pPr algn="ctr"/>
            <a:endParaRPr lang="ru-RU" sz="1800" b="1" dirty="0"/>
          </a:p>
        </p:txBody>
      </p:sp>
      <p:sp>
        <p:nvSpPr>
          <p:cNvPr id="99360" name="Text Box 32"/>
          <p:cNvSpPr txBox="1">
            <a:spLocks noChangeArrowheads="1"/>
          </p:cNvSpPr>
          <p:nvPr/>
        </p:nvSpPr>
        <p:spPr bwMode="auto">
          <a:xfrm>
            <a:off x="5532438" y="6096000"/>
            <a:ext cx="3611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Mark Fischetti, Scientific American,</a:t>
            </a:r>
          </a:p>
          <a:p>
            <a:r>
              <a:rPr lang="en-US" sz="1600" b="1"/>
              <a:t>January 2013, vol. 308, 1, p. 76</a:t>
            </a:r>
            <a:endParaRPr lang="ru-RU" sz="16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5FDD-1270-C84E-AE4D-DDE09C7713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7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 idx="4294967295"/>
          </p:nvPr>
        </p:nvSpPr>
        <p:spPr>
          <a:xfrm>
            <a:off x="4427984" y="188640"/>
            <a:ext cx="4500594" cy="838200"/>
          </a:xfrm>
          <a:noFill/>
        </p:spPr>
        <p:txBody>
          <a:bodyPr rIns="45720"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800" b="1" kern="1200" dirty="0">
                <a:solidFill>
                  <a:srgbClr val="DE0000"/>
                </a:solidFill>
                <a:latin typeface="+mj-lt"/>
                <a:ea typeface="+mj-ea"/>
                <a:cs typeface="+mj-cs"/>
              </a:rPr>
              <a:t>Есть такой сервис!</a:t>
            </a:r>
            <a:endParaRPr lang="en-US" sz="3800" b="1" kern="1200" dirty="0">
              <a:solidFill>
                <a:srgbClr val="DE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04800" y="1554162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108" name="Rectangle 4"/>
          <p:cNvSpPr txBox="1">
            <a:spLocks noChangeArrowheads="1"/>
          </p:cNvSpPr>
          <p:nvPr/>
        </p:nvSpPr>
        <p:spPr bwMode="auto">
          <a:xfrm>
            <a:off x="457200" y="6124575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200">
              <a:latin typeface="Franklin Gothic Book" charset="0"/>
              <a:cs typeface="Arial" charset="0"/>
            </a:endParaRP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4932363" y="6215063"/>
            <a:ext cx="4211637" cy="571500"/>
          </a:xfrm>
          <a:prstGeom prst="rect">
            <a:avLst/>
          </a:prstGeom>
          <a:gradFill rotWithShape="1">
            <a:gsLst>
              <a:gs pos="0">
                <a:srgbClr val="C5E9FB"/>
              </a:gs>
              <a:gs pos="100000">
                <a:srgbClr val="F8F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 b="1">
                <a:latin typeface="Franklin Gothic Book" charset="0"/>
                <a:cs typeface="Arial" charset="0"/>
              </a:rPr>
              <a:t>  </a:t>
            </a:r>
            <a:r>
              <a:rPr lang="ru-RU" sz="3200" b="1">
                <a:latin typeface="Franklin Gothic Book" charset="0"/>
                <a:cs typeface="Arial" charset="0"/>
              </a:rPr>
              <a:t>   </a:t>
            </a:r>
            <a:r>
              <a:rPr lang="en-US" sz="3200" b="1">
                <a:latin typeface="Franklin Gothic Book" charset="0"/>
                <a:cs typeface="Arial" charset="0"/>
              </a:rPr>
              <a:t>www.medarhiv.ru</a:t>
            </a:r>
            <a:endParaRPr lang="ru-RU" sz="3200" b="1">
              <a:latin typeface="Franklin Gothic Book" charset="0"/>
              <a:cs typeface="Arial" charset="0"/>
            </a:endParaRPr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9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18D4-CCB3-6B41-B7D2-020355392EA9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Picture 2" descr="Screenshot 2013-11-07 03.1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3" y="0"/>
            <a:ext cx="7452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797525587"/>
              </p:ext>
            </p:extLst>
          </p:nvPr>
        </p:nvGraphicFramePr>
        <p:xfrm>
          <a:off x="0" y="1454150"/>
          <a:ext cx="9056687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Worksheet" r:id="rId3" imgW="12598400" imgH="6921500" progId="Excel.Sheet.8">
                  <p:embed/>
                </p:oleObj>
              </mc:Choice>
              <mc:Fallback>
                <p:oleObj name="Worksheet" r:id="rId3" imgW="12598400" imgH="6921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54150"/>
                        <a:ext cx="9056687" cy="497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Arial" pitchFamily="34" charset="0"/>
              </a:rPr>
              <a:t>Pekka Puska, Director General</a:t>
            </a:r>
            <a:endParaRPr lang="fi-FI" smtClean="0">
              <a:latin typeface="Arial" pitchFamily="34" charset="0"/>
            </a:endParaRPr>
          </a:p>
        </p:txBody>
      </p:sp>
      <p:sp>
        <p:nvSpPr>
          <p:cNvPr id="40963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D6B61A-A93F-B348-AC88-A9FC76D2CE7F}" type="datetime1">
              <a:rPr lang="en-GB" sz="1000">
                <a:solidFill>
                  <a:schemeClr val="bg1"/>
                </a:solidFill>
              </a:rPr>
              <a:pPr eaLnBrk="1" hangingPunct="1"/>
              <a:t>08/04/14</a:t>
            </a:fld>
            <a:endParaRPr lang="fi-FI" sz="1000">
              <a:solidFill>
                <a:schemeClr val="bg1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15888"/>
            <a:ext cx="9324975" cy="8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fi-FI" sz="2400" b="1" dirty="0"/>
              <a:t/>
            </a:r>
            <a:br>
              <a:rPr lang="fi-FI" sz="2400" b="1" dirty="0"/>
            </a:br>
            <a:r>
              <a:rPr lang="ru-RU" sz="2400" b="1" dirty="0"/>
              <a:t>Потребление сливочного масла на душу</a:t>
            </a:r>
            <a:r>
              <a:rPr lang="fi-FI" sz="2400" b="1" dirty="0"/>
              <a:t> </a:t>
            </a:r>
            <a:r>
              <a:rPr lang="ru-RU" sz="2400" b="1" dirty="0"/>
              <a:t>населения в Финляндии </a:t>
            </a:r>
            <a:r>
              <a:rPr lang="fi-FI" sz="2400" b="1" dirty="0"/>
              <a:t/>
            </a:r>
            <a:br>
              <a:rPr lang="fi-FI" sz="2400" b="1" dirty="0"/>
            </a:br>
            <a:endParaRPr lang="fi-FI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27000" y="1580634"/>
            <a:ext cx="48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кг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259550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Documents and Settings\Олег\Мои документы\Dogovora\EFKO\Center of healthy food\ppt for Lisnyak\Смертность в Финлянд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2" y="1107997"/>
            <a:ext cx="73914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"/>
            <a:ext cx="9144000" cy="830997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rgbClr val="FFFF00"/>
                </a:solidFill>
                <a:latin typeface="Arial"/>
                <a:cs typeface="+mn-cs"/>
              </a:rPr>
              <a:t>Резкое снижение смертности в регионе Северная Карелия </a:t>
            </a:r>
            <a:r>
              <a:rPr lang="ru-RU" sz="2400" dirty="0" smtClean="0">
                <a:solidFill>
                  <a:srgbClr val="FFFF00"/>
                </a:solidFill>
                <a:latin typeface="Arial"/>
                <a:cs typeface="+mn-cs"/>
              </a:rPr>
              <a:t>Финляндии </a:t>
            </a:r>
            <a:r>
              <a:rPr lang="ru-RU" sz="2400" dirty="0">
                <a:solidFill>
                  <a:srgbClr val="FFFF00"/>
                </a:solidFill>
                <a:latin typeface="Arial"/>
                <a:cs typeface="+mn-cs"/>
              </a:rPr>
              <a:t>с 1972 по 2004 гг. </a:t>
            </a:r>
            <a:r>
              <a:rPr lang="ru-RU" sz="2400" dirty="0" smtClean="0">
                <a:solidFill>
                  <a:srgbClr val="FFFF00"/>
                </a:solidFill>
                <a:latin typeface="Arial"/>
                <a:cs typeface="+mn-cs"/>
              </a:rPr>
              <a:t>Проект </a:t>
            </a:r>
            <a:r>
              <a:rPr lang="ru-RU" sz="2400" dirty="0">
                <a:solidFill>
                  <a:srgbClr val="FFFF00"/>
                </a:solidFill>
                <a:latin typeface="Arial"/>
                <a:cs typeface="+mn-cs"/>
              </a:rPr>
              <a:t>«Северная Карелия»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209800" y="6060438"/>
            <a:ext cx="6934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0" dirty="0">
                <a:solidFill>
                  <a:schemeClr val="tx1"/>
                </a:solidFill>
                <a:latin typeface="Times New Roman" charset="0"/>
                <a:cs typeface="+mn-cs"/>
                <a:hlinkClick r:id="rId4"/>
              </a:rPr>
              <a:t>http://www.thl.fi/thl-client/pdfs/62210a96-5303-4142-9c49-80759fe9677a</a:t>
            </a:r>
            <a:endParaRPr lang="ru-RU" sz="1400" b="0" dirty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3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ru-RU" sz="2800">
                <a:latin typeface="Arial" charset="0"/>
              </a:rPr>
              <a:t>Изменение поведения у 7519 пациентов после инфаркта или инсульта –</a:t>
            </a:r>
            <a:r>
              <a:rPr lang="en-US" sz="2800">
                <a:latin typeface="Arial" charset="0"/>
              </a:rPr>
              <a:t>PURE project</a:t>
            </a:r>
            <a:endParaRPr lang="ru-RU" sz="2800">
              <a:latin typeface="Arial" charset="0"/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914400" y="5791200"/>
            <a:ext cx="7900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Курение      </a:t>
            </a:r>
            <a:r>
              <a:rPr lang="en-US" sz="2400"/>
              <a:t>    </a:t>
            </a:r>
            <a:r>
              <a:rPr lang="ru-RU" sz="2400"/>
              <a:t>Диета    </a:t>
            </a:r>
            <a:r>
              <a:rPr lang="en-US" sz="2400"/>
              <a:t>  </a:t>
            </a:r>
            <a:r>
              <a:rPr lang="ru-RU" sz="2400"/>
              <a:t>Физ. Акт.  </a:t>
            </a:r>
            <a:r>
              <a:rPr lang="en-US" sz="2400"/>
              <a:t>   </a:t>
            </a:r>
            <a:r>
              <a:rPr lang="ru-RU" sz="2400"/>
              <a:t>Все 3 изменения   </a:t>
            </a:r>
          </a:p>
        </p:txBody>
      </p:sp>
      <p:graphicFrame>
        <p:nvGraphicFramePr>
          <p:cNvPr id="1034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594759"/>
              </p:ext>
            </p:extLst>
          </p:nvPr>
        </p:nvGraphicFramePr>
        <p:xfrm>
          <a:off x="-228600" y="1222375"/>
          <a:ext cx="8572500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Chart" r:id="rId4" imgW="8572500" imgH="4889500" progId="MSGraph.Chart.8">
                  <p:embed followColorScheme="full"/>
                </p:oleObj>
              </mc:Choice>
              <mc:Fallback>
                <p:oleObj name="Chart" r:id="rId4" imgW="8572500" imgH="4889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1222375"/>
                        <a:ext cx="8572500" cy="488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2" name="Object 8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217474658"/>
              </p:ext>
            </p:extLst>
          </p:nvPr>
        </p:nvGraphicFramePr>
        <p:xfrm>
          <a:off x="-8883650" y="41275"/>
          <a:ext cx="7754937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Chart" r:id="rId6" imgW="8102600" imgH="4292600" progId="MSGraph.Chart.8">
                  <p:embed followColorScheme="full"/>
                </p:oleObj>
              </mc:Choice>
              <mc:Fallback>
                <p:oleObj name="Chart" r:id="rId6" imgW="8102600" imgH="42926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83650" y="41275"/>
                        <a:ext cx="7754937" cy="410845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1219200" y="5562600"/>
            <a:ext cx="6477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6096000" y="6491288"/>
            <a:ext cx="2816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17 </a:t>
            </a:r>
            <a:r>
              <a:rPr lang="ru-RU" sz="1800" b="1"/>
              <a:t>апреля 2013 г. </a:t>
            </a:r>
            <a:r>
              <a:rPr lang="en-US" sz="1800" b="1"/>
              <a:t>JAMA</a:t>
            </a:r>
            <a:endParaRPr lang="ru-RU" sz="1800" b="1"/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1279525" y="4202113"/>
            <a:ext cx="618650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81              39              3</a:t>
            </a:r>
            <a:r>
              <a:rPr lang="ru-RU" sz="3200" dirty="0" smtClean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                   </a:t>
            </a:r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228600" y="10668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%</a:t>
            </a:r>
            <a:endParaRPr lang="ru-RU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D938E-E8E0-A940-AD11-5E6694BF1CE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7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1"/>
            <a:ext cx="9144000" cy="6858000"/>
            <a:chOff x="0" y="1"/>
            <a:chExt cx="9144000" cy="6858000"/>
          </a:xfrm>
        </p:grpSpPr>
        <p:pic>
          <p:nvPicPr>
            <p:cNvPr id="3" name="Изображение 6" descr="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6858000"/>
            </a:xfrm>
            <a:prstGeom prst="rect">
              <a:avLst/>
            </a:prstGeom>
          </p:spPr>
        </p:pic>
        <p:pic>
          <p:nvPicPr>
            <p:cNvPr id="4" name="Изображение 7" descr="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5266447"/>
            </a:xfrm>
            <a:prstGeom prst="rect">
              <a:avLst/>
            </a:prstGeom>
          </p:spPr>
        </p:pic>
      </p:grpSp>
      <p:grpSp>
        <p:nvGrpSpPr>
          <p:cNvPr id="5" name="Группа 10"/>
          <p:cNvGrpSpPr/>
          <p:nvPr/>
        </p:nvGrpSpPr>
        <p:grpSpPr>
          <a:xfrm>
            <a:off x="0" y="-131762"/>
            <a:ext cx="9144000" cy="6994524"/>
            <a:chOff x="0" y="1"/>
            <a:chExt cx="9144000" cy="6857999"/>
          </a:xfrm>
        </p:grpSpPr>
        <p:pic>
          <p:nvPicPr>
            <p:cNvPr id="6" name="Изображение 11" descr="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6857999"/>
            </a:xfrm>
            <a:prstGeom prst="rect">
              <a:avLst/>
            </a:prstGeom>
          </p:spPr>
        </p:pic>
        <p:pic>
          <p:nvPicPr>
            <p:cNvPr id="7" name="Изображение 12" descr="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5266448"/>
            </a:xfrm>
            <a:prstGeom prst="rect">
              <a:avLst/>
            </a:prstGeom>
          </p:spPr>
        </p:pic>
      </p:grpSp>
      <p:pic>
        <p:nvPicPr>
          <p:cNvPr id="8" name="Picture 7" descr="logo_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6992" cy="71918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1300" y="-136524"/>
            <a:ext cx="8902700" cy="31083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600" b="1" dirty="0" smtClean="0">
                <a:solidFill>
                  <a:srgbClr val="008000"/>
                </a:solidFill>
                <a:latin typeface="Marion Bold"/>
                <a:cs typeface="Marion Bold"/>
              </a:rPr>
              <a:t>       </a:t>
            </a:r>
            <a:r>
              <a:rPr lang="ru-RU" b="1" dirty="0" smtClean="0">
                <a:solidFill>
                  <a:srgbClr val="008000"/>
                </a:solidFill>
                <a:latin typeface="Marion Bold"/>
                <a:cs typeface="Marion Bold"/>
              </a:rPr>
              <a:t>МЕЖДУНАРОДНЫЙ ОПЫТ</a:t>
            </a:r>
            <a:endParaRPr lang="ru-RU" b="1" dirty="0">
              <a:solidFill>
                <a:srgbClr val="008000"/>
              </a:solidFill>
              <a:latin typeface="Marion Bold"/>
              <a:cs typeface="Marion Bold"/>
            </a:endParaRPr>
          </a:p>
          <a:p>
            <a:pPr algn="l"/>
            <a:r>
              <a:rPr lang="ru-RU" sz="3600" b="1" dirty="0" smtClean="0">
                <a:solidFill>
                  <a:srgbClr val="008000"/>
                </a:solidFill>
                <a:latin typeface="Marion Bold"/>
                <a:cs typeface="Marion Bold"/>
              </a:rPr>
              <a:t> </a:t>
            </a:r>
            <a:r>
              <a:rPr lang="ru-RU" sz="2800" b="1" dirty="0" smtClean="0">
                <a:solidFill>
                  <a:srgbClr val="008000"/>
                </a:solidFill>
                <a:latin typeface="Marion Bold"/>
                <a:cs typeface="Marion Bold"/>
              </a:rPr>
              <a:t>Расширение </a:t>
            </a:r>
            <a:r>
              <a:rPr lang="ru-RU" sz="2800" b="1" dirty="0">
                <a:solidFill>
                  <a:srgbClr val="008000"/>
                </a:solidFill>
                <a:latin typeface="Marion Bold"/>
                <a:cs typeface="Marion Bold"/>
              </a:rPr>
              <a:t>маркировки продуктов признано эффективным методом профилактики заболеваний и </a:t>
            </a:r>
            <a:r>
              <a:rPr lang="ru-RU" sz="2800" b="1" dirty="0" smtClean="0">
                <a:solidFill>
                  <a:srgbClr val="008000"/>
                </a:solidFill>
                <a:latin typeface="Marion Bold"/>
                <a:cs typeface="Marion Bold"/>
              </a:rPr>
              <a:t>основой информирования населения о питании</a:t>
            </a:r>
          </a:p>
          <a:p>
            <a:pPr algn="l"/>
            <a:endParaRPr lang="ru-RU" sz="2800" b="1" dirty="0" smtClean="0">
              <a:solidFill>
                <a:srgbClr val="008000"/>
              </a:solidFill>
              <a:latin typeface="Marion Bold"/>
              <a:cs typeface="Marion Bold"/>
            </a:endParaRPr>
          </a:p>
          <a:p>
            <a:pPr algn="l"/>
            <a:r>
              <a:rPr lang="ru-RU" sz="2800" b="1" dirty="0" smtClean="0">
                <a:solidFill>
                  <a:srgbClr val="008000"/>
                </a:solidFill>
                <a:latin typeface="Marion Bold"/>
                <a:cs typeface="Marion Bold"/>
              </a:rPr>
              <a:t>В </a:t>
            </a:r>
            <a:r>
              <a:rPr lang="ru-RU" sz="2800" b="1" dirty="0">
                <a:solidFill>
                  <a:srgbClr val="008000"/>
                </a:solidFill>
                <a:latin typeface="Marion Bold"/>
                <a:cs typeface="Marion Bold"/>
              </a:rPr>
              <a:t>США в период 2005-2010г.</a:t>
            </a:r>
          </a:p>
          <a:p>
            <a:pPr algn="l"/>
            <a:endParaRPr lang="ru-RU" sz="3000" b="1" dirty="0">
              <a:solidFill>
                <a:srgbClr val="008000"/>
              </a:solidFill>
              <a:latin typeface="Marion Bold"/>
              <a:cs typeface="Marion Bold"/>
            </a:endParaRPr>
          </a:p>
        </p:txBody>
      </p:sp>
      <p:pic>
        <p:nvPicPr>
          <p:cNvPr id="10" name="Рисунок 1" descr="utrition Facts Label Proposed Format (350x660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790700"/>
            <a:ext cx="3568700" cy="5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01600" y="2794000"/>
            <a:ext cx="528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Font typeface="Arial"/>
              <a:buChar char="•"/>
            </a:pPr>
            <a:r>
              <a:rPr lang="ru-RU" sz="2800" dirty="0">
                <a:solidFill>
                  <a:schemeClr val="tx1">
                    <a:tint val="75000"/>
                  </a:schemeClr>
                </a:solidFill>
              </a:rPr>
              <a:t>общее суточное потребление калорий снизилось на 78 </a:t>
            </a:r>
            <a:r>
              <a:rPr lang="ru-RU" sz="2800" dirty="0" smtClean="0">
                <a:solidFill>
                  <a:schemeClr val="tx1">
                    <a:tint val="75000"/>
                  </a:schemeClr>
                </a:solidFill>
              </a:rPr>
              <a:t>кило-калорий </a:t>
            </a:r>
            <a:r>
              <a:rPr lang="ru-RU" sz="2800" dirty="0">
                <a:solidFill>
                  <a:schemeClr val="tx1">
                    <a:tint val="75000"/>
                  </a:schemeClr>
                </a:solidFill>
              </a:rPr>
              <a:t>в день</a:t>
            </a:r>
            <a:r>
              <a:rPr lang="en-US" sz="2800" dirty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sz="2800" dirty="0">
              <a:solidFill>
                <a:schemeClr val="tx1">
                  <a:tint val="75000"/>
                </a:schemeClr>
              </a:solidFill>
            </a:endParaRPr>
          </a:p>
          <a:p>
            <a:pPr indent="-457200">
              <a:buFont typeface="Arial"/>
              <a:buChar char="•"/>
            </a:pPr>
            <a:r>
              <a:rPr lang="ru-RU" sz="2800" dirty="0">
                <a:solidFill>
                  <a:schemeClr val="tx1">
                    <a:tint val="75000"/>
                  </a:schemeClr>
                </a:solidFill>
              </a:rPr>
              <a:t>Количество калорий, полученных из общего жира, снизилось на 3,3%</a:t>
            </a:r>
            <a:r>
              <a:rPr lang="en-US" sz="2800" dirty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sz="2800" dirty="0">
              <a:solidFill>
                <a:schemeClr val="tx1">
                  <a:tint val="75000"/>
                </a:schemeClr>
              </a:solidFill>
            </a:endParaRPr>
          </a:p>
          <a:p>
            <a:pPr indent="-457200">
              <a:buFont typeface="Arial"/>
              <a:buChar char="•"/>
            </a:pPr>
            <a:r>
              <a:rPr lang="ru-RU" sz="2800" dirty="0">
                <a:solidFill>
                  <a:schemeClr val="tx1">
                    <a:tint val="75000"/>
                  </a:schemeClr>
                </a:solidFill>
              </a:rPr>
              <a:t>из насыщенного жира – на 5,9%</a:t>
            </a:r>
            <a:r>
              <a:rPr lang="en-US" sz="2800" dirty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sz="2800" dirty="0">
              <a:solidFill>
                <a:schemeClr val="tx1">
                  <a:tint val="75000"/>
                </a:schemeClr>
              </a:solidFill>
            </a:endParaRPr>
          </a:p>
          <a:p>
            <a:pPr indent="-457200">
              <a:buFont typeface="Arial"/>
              <a:buChar char="•"/>
            </a:pPr>
            <a:r>
              <a:rPr lang="ru-RU" sz="2800" dirty="0" smtClean="0">
                <a:solidFill>
                  <a:schemeClr val="tx1">
                    <a:tint val="75000"/>
                  </a:schemeClr>
                </a:solidFill>
              </a:rPr>
              <a:t>Холестерин снизился </a:t>
            </a:r>
            <a:r>
              <a:rPr lang="ru-RU" sz="2800" dirty="0">
                <a:solidFill>
                  <a:schemeClr val="tx1">
                    <a:tint val="75000"/>
                  </a:schemeClr>
                </a:solidFill>
              </a:rPr>
              <a:t>на 7,9%</a:t>
            </a:r>
            <a:r>
              <a:rPr lang="en-US" sz="2800" dirty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sz="28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4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-1" y="1"/>
            <a:ext cx="9144000" cy="6857999"/>
            <a:chOff x="0" y="1"/>
            <a:chExt cx="9144000" cy="6857999"/>
          </a:xfrm>
        </p:grpSpPr>
        <p:pic>
          <p:nvPicPr>
            <p:cNvPr id="3" name="Изображение 7" descr="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6857999"/>
            </a:xfrm>
            <a:prstGeom prst="rect">
              <a:avLst/>
            </a:prstGeom>
          </p:spPr>
        </p:pic>
        <p:pic>
          <p:nvPicPr>
            <p:cNvPr id="4" name="Изображение 8" descr="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5266448"/>
            </a:xfrm>
            <a:prstGeom prst="rect">
              <a:avLst/>
            </a:prstGeom>
          </p:spPr>
        </p:pic>
      </p:grp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30618D4-CCB3-6B41-B7D2-020355392EA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61653" y="126029"/>
            <a:ext cx="5256026" cy="4954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chemeClr val="bg1"/>
                </a:solidFill>
              </a:rPr>
              <a:t>МЕЖДУНАРОДНЫЙ ОПЫТ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3141" y="117738"/>
            <a:ext cx="8400858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Marion Bold"/>
                <a:cs typeface="Marion Bold"/>
              </a:rPr>
              <a:t>Новая единая маркировка в ЕС – обязательная с декабря 2014г </a:t>
            </a:r>
          </a:p>
        </p:txBody>
      </p:sp>
      <p:pic>
        <p:nvPicPr>
          <p:cNvPr id="8" name="Content Placeholder 10" descr="UK_foodlab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3" b="14913"/>
          <a:stretch>
            <a:fillRect/>
          </a:stretch>
        </p:blipFill>
        <p:spPr>
          <a:xfrm>
            <a:off x="1401870" y="1480207"/>
            <a:ext cx="4783030" cy="1389993"/>
          </a:xfrm>
          <a:prstGeom prst="rect">
            <a:avLst/>
          </a:prstGeom>
        </p:spPr>
      </p:pic>
      <p:pic>
        <p:nvPicPr>
          <p:cNvPr id="9" name="Picture 8" descr="logo_ne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3140" cy="642434"/>
          </a:xfrm>
          <a:prstGeom prst="rect">
            <a:avLst/>
          </a:prstGeom>
        </p:spPr>
      </p:pic>
      <p:sp>
        <p:nvSpPr>
          <p:cNvPr id="10" name="Прямоугольник 1"/>
          <p:cNvSpPr/>
          <p:nvPr/>
        </p:nvSpPr>
        <p:spPr>
          <a:xfrm>
            <a:off x="1" y="3176667"/>
            <a:ext cx="914399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Указывается количество насыщенных жиров, транс жиров, сахара и соли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Н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а упаковках появятся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красочные значки питательности и цветовое выделение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ингредиентов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Регламентируется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размер шрифта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endParaRPr lang="ru-RU" sz="28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3000" b="1" dirty="0">
              <a:solidFill>
                <a:srgbClr val="008000"/>
              </a:solidFill>
              <a:latin typeface="Marion Bold"/>
              <a:cs typeface="Marion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700" y="1486378"/>
            <a:ext cx="2059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Пример маркировки на лицевой стороне упаковки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036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</TotalTime>
  <Words>1050</Words>
  <Application>Microsoft Macintosh PowerPoint</Application>
  <PresentationFormat>On-screen Show (4:3)</PresentationFormat>
  <Paragraphs>203</Paragraphs>
  <Slides>32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Worksheet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Изменение поведения у 7519 пациентов после инфаркта или инсульта –PURE project</vt:lpstr>
      <vt:lpstr>PowerPoint Presentation</vt:lpstr>
      <vt:lpstr>PowerPoint Presentation</vt:lpstr>
      <vt:lpstr>PowerPoint Presentation</vt:lpstr>
      <vt:lpstr>PowerPoint Presentation</vt:lpstr>
      <vt:lpstr>«Умные» ложка и вилка компании Hapilabs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Есть такой сервис!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 Medvedev</dc:creator>
  <cp:lastModifiedBy>Oleg Medvedev</cp:lastModifiedBy>
  <cp:revision>21</cp:revision>
  <dcterms:created xsi:type="dcterms:W3CDTF">2014-04-04T18:49:37Z</dcterms:created>
  <dcterms:modified xsi:type="dcterms:W3CDTF">2014-04-08T04:54:00Z</dcterms:modified>
</cp:coreProperties>
</file>